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5" r:id="rId35"/>
    <p:sldId id="29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7676"/>
    <a:srgbClr val="F5B1CE"/>
    <a:srgbClr val="FCD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 autoAdjust="0"/>
    <p:restoredTop sz="66245"/>
  </p:normalViewPr>
  <p:slideViewPr>
    <p:cSldViewPr snapToGrid="0" snapToObjects="1">
      <p:cViewPr varScale="1">
        <p:scale>
          <a:sx n="84" d="100"/>
          <a:sy n="84" d="100"/>
        </p:scale>
        <p:origin x="95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6F6A2E-436B-9E49-8F98-B0A0C095E2A5}" type="datetimeFigureOut">
              <a:rPr lang="en-US" smtClean="0"/>
              <a:t>11/17/17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A47360-A05E-7647-BF98-10F527ED3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85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47360-A05E-7647-BF98-10F527ED39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09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07857"/>
            <a:ext cx="12192000" cy="32501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1836433"/>
            <a:ext cx="12192000" cy="1609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Presentation Title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3537692"/>
            <a:ext cx="12185650" cy="584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771" y="410858"/>
            <a:ext cx="2702582" cy="14255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541" y="4653077"/>
            <a:ext cx="1080917" cy="595252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10470776" y="6131859"/>
            <a:ext cx="2008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mtClean="0"/>
              <a:t>#GHCI17</a:t>
            </a:r>
            <a:endParaRPr lang="en-US" sz="2800" b="1"/>
          </a:p>
        </p:txBody>
      </p:sp>
      <p:pic>
        <p:nvPicPr>
          <p:cNvPr id="11" name="Picture 10" descr="social_twitter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031" y="6265131"/>
            <a:ext cx="256675" cy="25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729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1"/>
          <p:cNvSpPr>
            <a:spLocks noGrp="1"/>
          </p:cNvSpPr>
          <p:nvPr>
            <p:ph type="title"/>
          </p:nvPr>
        </p:nvSpPr>
        <p:spPr>
          <a:xfrm>
            <a:off x="318052" y="365125"/>
            <a:ext cx="11552582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317500" y="1812424"/>
            <a:ext cx="11553825" cy="4219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983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7"/>
          <a:stretch/>
        </p:blipFill>
        <p:spPr>
          <a:xfrm>
            <a:off x="-6350" y="1183940"/>
            <a:ext cx="12192000" cy="4938563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-6350" y="0"/>
            <a:ext cx="4061516" cy="1183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85650" cy="1808922"/>
          </a:xfrm>
          <a:prstGeom prst="rect">
            <a:avLst/>
          </a:prstGeom>
        </p:spPr>
        <p:txBody>
          <a:bodyPr anchor="b"/>
          <a:lstStyle>
            <a:lvl1pPr algn="ctr">
              <a:defRPr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406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654406"/>
            <a:ext cx="12166600" cy="6197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771" y="490370"/>
            <a:ext cx="2702582" cy="142557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648743" y="2551468"/>
            <a:ext cx="6878637" cy="1201738"/>
          </a:xfrm>
        </p:spPr>
        <p:txBody>
          <a:bodyPr>
            <a:normAutofit/>
          </a:bodyPr>
          <a:lstStyle>
            <a:lvl1pPr algn="ctr">
              <a:defRPr sz="4400" b="0" baseline="0">
                <a:solidFill>
                  <a:schemeClr val="tx2"/>
                </a:solidFill>
                <a:latin typeface="+mj-lt"/>
                <a:ea typeface="Franklin Gothic Book" charset="0"/>
                <a:cs typeface="Franklin Gothic Book" charset="0"/>
              </a:defRPr>
            </a:lvl1pPr>
          </a:lstStyle>
          <a:p>
            <a:pPr lvl="0"/>
            <a:r>
              <a:rPr lang="en-US" dirty="0" smtClean="0"/>
              <a:t>Text goes here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8052" y="1825625"/>
            <a:ext cx="5701748" cy="4125996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698434" cy="4125996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11"/>
          <p:cNvSpPr>
            <a:spLocks noGrp="1"/>
          </p:cNvSpPr>
          <p:nvPr>
            <p:ph type="title"/>
          </p:nvPr>
        </p:nvSpPr>
        <p:spPr>
          <a:xfrm>
            <a:off x="318052" y="365125"/>
            <a:ext cx="11552582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93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096" y="457200"/>
            <a:ext cx="435493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57201"/>
            <a:ext cx="6655886" cy="5403850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7096" y="2229852"/>
            <a:ext cx="4354930" cy="3639135"/>
          </a:xfr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989095" y="457200"/>
            <a:ext cx="0" cy="541178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9624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7" y="457201"/>
            <a:ext cx="6607759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17096" y="457200"/>
            <a:ext cx="435493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417096" y="2229852"/>
            <a:ext cx="4354930" cy="3639135"/>
          </a:xfr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914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7500" y="1899235"/>
            <a:ext cx="3532605" cy="243205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327764" y="1899235"/>
            <a:ext cx="3532605" cy="243205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338029" y="1899235"/>
            <a:ext cx="3532605" cy="243205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317500" y="4459288"/>
            <a:ext cx="3532188" cy="1395412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328181" y="4459288"/>
            <a:ext cx="3532188" cy="1395412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8338029" y="4459288"/>
            <a:ext cx="3532188" cy="1395412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090737" y="1899235"/>
            <a:ext cx="0" cy="396975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109284" y="1899235"/>
            <a:ext cx="0" cy="396975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346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1000"/>
            <a:ext cx="12185650" cy="3937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771" y="490370"/>
            <a:ext cx="2702582" cy="1425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541" y="4171077"/>
            <a:ext cx="1080917" cy="595252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4149343" y="2129525"/>
            <a:ext cx="38933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0" dirty="0" smtClean="0">
                <a:solidFill>
                  <a:schemeClr val="tx2"/>
                </a:solidFill>
                <a:latin typeface="+mj-lt"/>
              </a:rPr>
              <a:t>Thank you</a:t>
            </a:r>
            <a:endParaRPr lang="en-US" sz="6600" b="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2337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318052" y="6341572"/>
            <a:ext cx="11552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rgbClr val="747676"/>
                </a:solidFill>
              </a:rPr>
              <a:t>PAGE </a:t>
            </a:r>
            <a:fld id="{4F726FA8-E8ED-5F40-AA1B-C538ACECDAFD}" type="slidenum">
              <a:rPr lang="en-US" sz="1000" smtClean="0">
                <a:solidFill>
                  <a:srgbClr val="747676"/>
                </a:solidFill>
              </a:rPr>
              <a:pPr algn="ctr"/>
              <a:t>‹#›</a:t>
            </a:fld>
            <a:r>
              <a:rPr lang="en-US" sz="1000" dirty="0" smtClean="0">
                <a:solidFill>
                  <a:srgbClr val="747676"/>
                </a:solidFill>
              </a:rPr>
              <a:t>    |    </a:t>
            </a:r>
            <a:r>
              <a:rPr lang="en-US" sz="1000" b="1" dirty="0" smtClean="0">
                <a:solidFill>
                  <a:schemeClr val="bg1">
                    <a:lumMod val="50000"/>
                  </a:schemeClr>
                </a:solidFill>
              </a:rPr>
              <a:t>GRACE</a:t>
            </a:r>
            <a:r>
              <a:rPr lang="en-US" sz="1000" b="1" baseline="0" dirty="0" smtClean="0">
                <a:solidFill>
                  <a:schemeClr val="bg1">
                    <a:lumMod val="50000"/>
                  </a:schemeClr>
                </a:solidFill>
              </a:rPr>
              <a:t> HOPPER CELEBRATION INDIA 17   </a:t>
            </a:r>
          </a:p>
          <a:p>
            <a:pPr algn="ctr"/>
            <a:r>
              <a:rPr lang="en-US" sz="1000" dirty="0" smtClean="0">
                <a:solidFill>
                  <a:schemeClr val="bg1">
                    <a:lumMod val="50000"/>
                  </a:schemeClr>
                </a:solidFill>
              </a:rPr>
              <a:t>Presented by</a:t>
            </a:r>
            <a:r>
              <a:rPr lang="en-US" sz="1000" baseline="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000" dirty="0" smtClean="0">
                <a:solidFill>
                  <a:schemeClr val="bg1">
                    <a:lumMod val="50000"/>
                  </a:schemeClr>
                </a:solidFill>
              </a:rPr>
              <a:t>AnitaB.org and Association for Computing Machinery India (ACM) India </a:t>
            </a:r>
            <a:endParaRPr 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8052" y="1828800"/>
            <a:ext cx="11552582" cy="4348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236" y="6283325"/>
            <a:ext cx="1266825" cy="43815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0866587" y="6298745"/>
            <a:ext cx="2008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#GHCI17</a:t>
            </a:r>
            <a:endParaRPr lang="en-US" sz="2000" b="1" dirty="0"/>
          </a:p>
        </p:txBody>
      </p:sp>
      <p:pic>
        <p:nvPicPr>
          <p:cNvPr id="11" name="Picture 10" descr="social_twitter.pn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138" y="6377425"/>
            <a:ext cx="256675" cy="256675"/>
          </a:xfrm>
          <a:prstGeom prst="rect">
            <a:avLst/>
          </a:prstGeom>
        </p:spPr>
      </p:pic>
      <p:sp>
        <p:nvSpPr>
          <p:cNvPr id="2" name="Right Triangle 1"/>
          <p:cNvSpPr/>
          <p:nvPr userDrawn="1"/>
        </p:nvSpPr>
        <p:spPr>
          <a:xfrm rot="5400000">
            <a:off x="1463008" y="-1477563"/>
            <a:ext cx="932181" cy="3887307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Placeholder 11"/>
          <p:cNvSpPr>
            <a:spLocks noGrp="1"/>
          </p:cNvSpPr>
          <p:nvPr>
            <p:ph type="title"/>
          </p:nvPr>
        </p:nvSpPr>
        <p:spPr>
          <a:xfrm>
            <a:off x="318052" y="365125"/>
            <a:ext cx="11552582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5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3" r:id="rId4"/>
    <p:sldLayoutId id="2147483652" r:id="rId5"/>
    <p:sldLayoutId id="2147483656" r:id="rId6"/>
    <p:sldLayoutId id="2147483657" r:id="rId7"/>
    <p:sldLayoutId id="2147483662" r:id="rId8"/>
    <p:sldLayoutId id="2147483661" r:id="rId9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3200" b="1" kern="1200" spc="0">
          <a:solidFill>
            <a:schemeClr val="accent2"/>
          </a:solidFill>
          <a:latin typeface="+mn-lt"/>
          <a:ea typeface="+mn-ea"/>
          <a:cs typeface="+mn-cs"/>
        </a:defRPr>
      </a:lvl1pPr>
      <a:lvl2pPr marL="347663" indent="-287338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tabLst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757238" indent="-409575" algn="l" defTabSz="914400" rtl="0" eaLnBrk="1" latinLnBrk="0" hangingPunct="1">
        <a:lnSpc>
          <a:spcPct val="90000"/>
        </a:lnSpc>
        <a:spcBef>
          <a:spcPts val="500"/>
        </a:spcBef>
        <a:buFont typeface=".HelveticaNeueDeskInterface-Regular" charset="-120"/>
        <a:buChar char="—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42987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bg1">
            <a:lumMod val="50000"/>
          </a:schemeClr>
        </a:buClr>
        <a:buFont typeface="Arial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44575" indent="0" algn="l" defTabSz="914400" rtl="0" eaLnBrk="1" latinLnBrk="0" hangingPunct="1">
        <a:lnSpc>
          <a:spcPct val="90000"/>
        </a:lnSpc>
        <a:spcBef>
          <a:spcPts val="500"/>
        </a:spcBef>
        <a:buClr>
          <a:schemeClr val="bg1">
            <a:lumMod val="50000"/>
          </a:schemeClr>
        </a:buClr>
        <a:buSzPct val="100000"/>
        <a:buFont typeface="Courier New" charset="0"/>
        <a:buNone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2103839"/>
            <a:ext cx="12192000" cy="1609183"/>
          </a:xfrm>
        </p:spPr>
        <p:txBody>
          <a:bodyPr>
            <a:normAutofit/>
          </a:bodyPr>
          <a:lstStyle/>
          <a:p>
            <a:r>
              <a:rPr lang="en-US" sz="4800" dirty="0"/>
              <a:t>Find Your Inner Tech Talk </a:t>
            </a:r>
            <a:br>
              <a:rPr lang="en-US" sz="4800" dirty="0"/>
            </a:br>
            <a:r>
              <a:rPr lang="en-US" sz="4800" dirty="0"/>
              <a:t>in 60 Minutes</a:t>
            </a:r>
          </a:p>
        </p:txBody>
      </p:sp>
      <p:sp>
        <p:nvSpPr>
          <p:cNvPr id="7" name="Subtitle 4"/>
          <p:cNvSpPr txBox="1">
            <a:spLocks/>
          </p:cNvSpPr>
          <p:nvPr/>
        </p:nvSpPr>
        <p:spPr>
          <a:xfrm>
            <a:off x="1422372" y="3916776"/>
            <a:ext cx="9139238" cy="43815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1" kern="1200" spc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.HelveticaNeueDeskInterface-Regular" charset="-120"/>
              <a:buNone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>
                  <a:lumMod val="50000"/>
                </a:schemeClr>
              </a:buClr>
              <a:buFont typeface="Arial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>
                  <a:lumMod val="50000"/>
                </a:schemeClr>
              </a:buClr>
              <a:buSzPct val="100000"/>
              <a:buFont typeface="Courier New" charset="0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0" dirty="0" smtClean="0">
                <a:solidFill>
                  <a:schemeClr val="tx1"/>
                </a:solidFill>
              </a:rPr>
              <a:t>Katerina </a:t>
            </a:r>
            <a:r>
              <a:rPr lang="en-US" sz="1800" b="0" dirty="0" err="1" smtClean="0">
                <a:solidFill>
                  <a:schemeClr val="tx1"/>
                </a:solidFill>
              </a:rPr>
              <a:t>Domenikou</a:t>
            </a:r>
            <a:r>
              <a:rPr lang="en-US" sz="1800" b="0" dirty="0" smtClean="0">
                <a:solidFill>
                  <a:schemeClr val="tx1"/>
                </a:solidFill>
              </a:rPr>
              <a:t>, Bloomberg  |  @</a:t>
            </a:r>
            <a:r>
              <a:rPr lang="en-US" sz="1800" b="0" dirty="0" err="1" smtClean="0">
                <a:solidFill>
                  <a:schemeClr val="tx1"/>
                </a:solidFill>
              </a:rPr>
              <a:t>kat_in_gloves</a:t>
            </a:r>
            <a:r>
              <a:rPr lang="en-US" sz="1800" b="0" dirty="0" smtClean="0">
                <a:solidFill>
                  <a:schemeClr val="tx1"/>
                </a:solidFill>
              </a:rPr>
              <a:t/>
            </a:r>
            <a:br>
              <a:rPr lang="en-US" sz="1800" b="0" dirty="0" smtClean="0">
                <a:solidFill>
                  <a:schemeClr val="tx1"/>
                </a:solidFill>
              </a:rPr>
            </a:br>
            <a:r>
              <a:rPr lang="en-US" sz="1800" b="0" dirty="0" err="1" smtClean="0">
                <a:solidFill>
                  <a:schemeClr val="tx1"/>
                </a:solidFill>
              </a:rPr>
              <a:t>Vedika</a:t>
            </a:r>
            <a:r>
              <a:rPr lang="en-US" sz="1800" b="0" dirty="0" smtClean="0">
                <a:solidFill>
                  <a:schemeClr val="tx1"/>
                </a:solidFill>
              </a:rPr>
              <a:t> </a:t>
            </a:r>
            <a:r>
              <a:rPr lang="en-US" sz="1800" b="0" dirty="0" err="1" smtClean="0">
                <a:solidFill>
                  <a:schemeClr val="tx1"/>
                </a:solidFill>
              </a:rPr>
              <a:t>Dalmia</a:t>
            </a:r>
            <a:r>
              <a:rPr lang="en-US" sz="1800" b="0" dirty="0" smtClean="0">
                <a:solidFill>
                  <a:schemeClr val="tx1"/>
                </a:solidFill>
              </a:rPr>
              <a:t>, Bloomberg   |  @</a:t>
            </a:r>
            <a:r>
              <a:rPr lang="en-US" sz="1800" b="0" dirty="0" err="1" smtClean="0">
                <a:solidFill>
                  <a:schemeClr val="tx1"/>
                </a:solidFill>
              </a:rPr>
              <a:t>vedikad</a:t>
            </a:r>
            <a:endParaRPr lang="en-US" sz="1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7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&lt;/Goal&gt;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184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95924"/>
          </a:xfrm>
        </p:spPr>
        <p:txBody>
          <a:bodyPr/>
          <a:lstStyle/>
          <a:p>
            <a:r>
              <a:rPr lang="en-US" dirty="0" smtClean="0"/>
              <a:t>&lt;Brainstorming&gt;</a:t>
            </a:r>
            <a:endParaRPr lang="en-US" dirty="0"/>
          </a:p>
        </p:txBody>
      </p:sp>
      <p:pic>
        <p:nvPicPr>
          <p:cNvPr id="5122" name="Picture 2" descr="C:\Users\adomenikou\Desktop\Royalty-free Images\thought-212397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881" y="1121436"/>
            <a:ext cx="7638094" cy="5152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108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61417"/>
          </a:xfrm>
        </p:spPr>
        <p:txBody>
          <a:bodyPr/>
          <a:lstStyle/>
          <a:p>
            <a:r>
              <a:rPr lang="en-US" dirty="0" smtClean="0"/>
              <a:t>&lt;Card Game&gt;</a:t>
            </a:r>
            <a:endParaRPr lang="en-US" dirty="0"/>
          </a:p>
        </p:txBody>
      </p:sp>
      <p:pic>
        <p:nvPicPr>
          <p:cNvPr id="6147" name="Picture 3" descr="C:\Users\adomenikou\Downloads\rsz_11keywords-letters-204181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821" y="1285340"/>
            <a:ext cx="7589786" cy="478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022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87298"/>
          </a:xfrm>
        </p:spPr>
        <p:txBody>
          <a:bodyPr/>
          <a:lstStyle/>
          <a:p>
            <a:r>
              <a:rPr lang="en-US" dirty="0" smtClean="0"/>
              <a:t>Rules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idx="4294967295"/>
          </p:nvPr>
        </p:nvSpPr>
        <p:spPr>
          <a:xfrm>
            <a:off x="2372264" y="1825626"/>
            <a:ext cx="7402917" cy="4215411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pPr lvl="1"/>
            <a:r>
              <a:rPr lang="en-GB" dirty="0" smtClean="0"/>
              <a:t>Answer </a:t>
            </a:r>
            <a:r>
              <a:rPr lang="en-GB" b="1" dirty="0" smtClean="0"/>
              <a:t>quickly</a:t>
            </a:r>
          </a:p>
          <a:p>
            <a:pPr lvl="1"/>
            <a:r>
              <a:rPr lang="en-GB" dirty="0" smtClean="0"/>
              <a:t>Keep </a:t>
            </a:r>
            <a:r>
              <a:rPr lang="en-GB" dirty="0"/>
              <a:t>it </a:t>
            </a:r>
            <a:r>
              <a:rPr lang="en-GB" b="1" dirty="0" smtClean="0"/>
              <a:t>short</a:t>
            </a:r>
          </a:p>
          <a:p>
            <a:pPr lvl="1"/>
            <a:r>
              <a:rPr lang="en-GB" dirty="0" smtClean="0"/>
              <a:t>Go </a:t>
            </a:r>
            <a:r>
              <a:rPr lang="en-GB" dirty="0"/>
              <a:t>through </a:t>
            </a:r>
            <a:r>
              <a:rPr lang="en-GB" b="1" dirty="0"/>
              <a:t>more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2633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781113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Time’s up!</a:t>
            </a:r>
            <a:endParaRPr lang="en-GB" sz="8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647999" y="2296198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1 min left</a:t>
            </a:r>
            <a:endParaRPr lang="en-GB" sz="8000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35300" y="2301253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2</a:t>
            </a:r>
            <a:r>
              <a:rPr lang="en-GB" sz="8000" dirty="0">
                <a:latin typeface="+mj-lt"/>
              </a:rPr>
              <a:t> </a:t>
            </a:r>
            <a:r>
              <a:rPr lang="en-GB" sz="8000" dirty="0" smtClean="0">
                <a:latin typeface="+mj-lt"/>
              </a:rPr>
              <a:t>mins left</a:t>
            </a:r>
            <a:endParaRPr lang="en-GB" sz="8000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647999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>
                <a:latin typeface="+mj-lt"/>
              </a:rPr>
              <a:t>3</a:t>
            </a:r>
            <a:r>
              <a:rPr lang="en-GB" sz="8000" dirty="0" smtClean="0">
                <a:latin typeface="+mj-lt"/>
              </a:rPr>
              <a:t> mins left</a:t>
            </a:r>
            <a:endParaRPr lang="en-GB" sz="8000" dirty="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43651" y="2301252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4 mins left</a:t>
            </a:r>
            <a:endParaRPr lang="en-GB" sz="80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641412" y="2300375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>
                <a:latin typeface="+mj-lt"/>
              </a:rPr>
              <a:t>5</a:t>
            </a:r>
            <a:r>
              <a:rPr lang="en-GB" sz="8000" dirty="0" smtClean="0">
                <a:latin typeface="+mj-lt"/>
              </a:rPr>
              <a:t> mins left</a:t>
            </a:r>
            <a:endParaRPr lang="en-GB" sz="80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649880" y="2296197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6 mins left</a:t>
            </a:r>
            <a:endParaRPr lang="en-GB" sz="8000" dirty="0"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647996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7 mins left</a:t>
            </a:r>
            <a:endParaRPr lang="en-GB" sz="8000" dirty="0">
              <a:latin typeface="+mj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37180" y="230720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8 mins left</a:t>
            </a:r>
            <a:endParaRPr lang="en-GB" sz="8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35297" y="230720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9 mins left</a:t>
            </a:r>
            <a:endParaRPr lang="en-GB" sz="80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79699" y="2305721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10 mins left</a:t>
            </a:r>
            <a:endParaRPr lang="en-GB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38064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00"/>
                            </p:stCondLst>
                            <p:childTnLst>
                              <p:par>
                                <p:cTn id="20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60000"/>
                            </p:stCondLst>
                            <p:childTnLst>
                              <p:par>
                                <p:cTn id="23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20000"/>
                            </p:stCondLst>
                            <p:childTnLst>
                              <p:par>
                                <p:cTn id="26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80000"/>
                            </p:stCondLst>
                            <p:childTnLst>
                              <p:par>
                                <p:cTn id="29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40000"/>
                            </p:stCondLst>
                            <p:childTnLst>
                              <p:par>
                                <p:cTn id="32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&lt;/Card Game&gt;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25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5"/>
            <a:ext cx="11552582" cy="678671"/>
          </a:xfrm>
        </p:spPr>
        <p:txBody>
          <a:bodyPr/>
          <a:lstStyle/>
          <a:p>
            <a:r>
              <a:rPr lang="en-US" dirty="0" smtClean="0"/>
              <a:t>&lt;Six Boxes&gt;</a:t>
            </a:r>
            <a:endParaRPr lang="en-US" dirty="0"/>
          </a:p>
        </p:txBody>
      </p:sp>
      <p:pic>
        <p:nvPicPr>
          <p:cNvPr id="7170" name="Picture 2" descr="C:\Users\adomenikou\Downloads\rsz_stocksnap_rdx59gx2j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107" y="1276706"/>
            <a:ext cx="8112420" cy="4832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561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617219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Time’s up!</a:t>
            </a:r>
            <a:endParaRPr lang="en-GB" sz="8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84105" y="2296198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1 min left</a:t>
            </a:r>
            <a:endParaRPr lang="en-GB" sz="8000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71406" y="2301253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2</a:t>
            </a:r>
            <a:r>
              <a:rPr lang="en-GB" sz="8000" dirty="0">
                <a:latin typeface="+mj-lt"/>
              </a:rPr>
              <a:t> </a:t>
            </a:r>
            <a:r>
              <a:rPr lang="en-GB" sz="8000" dirty="0" smtClean="0">
                <a:latin typeface="+mj-lt"/>
              </a:rPr>
              <a:t>mins left</a:t>
            </a:r>
            <a:endParaRPr lang="en-GB" sz="8000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484105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>
                <a:latin typeface="+mj-lt"/>
              </a:rPr>
              <a:t>3</a:t>
            </a:r>
            <a:r>
              <a:rPr lang="en-GB" sz="8000" dirty="0" smtClean="0">
                <a:latin typeface="+mj-lt"/>
              </a:rPr>
              <a:t> mins left</a:t>
            </a:r>
            <a:endParaRPr lang="en-GB" sz="8000" dirty="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79757" y="2301252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4 mins left</a:t>
            </a:r>
            <a:endParaRPr lang="en-GB" sz="80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77518" y="2300375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>
                <a:latin typeface="+mj-lt"/>
              </a:rPr>
              <a:t>5</a:t>
            </a:r>
            <a:r>
              <a:rPr lang="en-GB" sz="8000" dirty="0" smtClean="0">
                <a:latin typeface="+mj-lt"/>
              </a:rPr>
              <a:t> mins left</a:t>
            </a:r>
            <a:endParaRPr lang="en-GB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2086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&lt;/Six Boxes&gt;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08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&lt;/Brainstorming&gt;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81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95924"/>
          </a:xfrm>
        </p:spPr>
        <p:txBody>
          <a:bodyPr/>
          <a:lstStyle/>
          <a:p>
            <a:r>
              <a:rPr lang="en-US" dirty="0" smtClean="0"/>
              <a:t>Aim</a:t>
            </a:r>
            <a:endParaRPr lang="en-US" dirty="0"/>
          </a:p>
        </p:txBody>
      </p:sp>
      <p:pic>
        <p:nvPicPr>
          <p:cNvPr id="4" name="Picture 2" descr="C:\Users\adomenikou\Downloads\rsz_archery-272178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464" y="1061050"/>
            <a:ext cx="7763791" cy="515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33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95924"/>
          </a:xfrm>
        </p:spPr>
        <p:txBody>
          <a:bodyPr/>
          <a:lstStyle/>
          <a:p>
            <a:r>
              <a:rPr lang="en-US" dirty="0" smtClean="0"/>
              <a:t>&lt;Refining&gt;</a:t>
            </a:r>
            <a:endParaRPr lang="en-US" dirty="0"/>
          </a:p>
        </p:txBody>
      </p:sp>
      <p:pic>
        <p:nvPicPr>
          <p:cNvPr id="9218" name="Picture 2" descr="C:\Users\adomenikou\Desktop\Royalty-free Images\nick-de-partee-9706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3" y="1181731"/>
            <a:ext cx="8022071" cy="4994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365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61418"/>
          </a:xfrm>
        </p:spPr>
        <p:txBody>
          <a:bodyPr/>
          <a:lstStyle/>
          <a:p>
            <a:r>
              <a:rPr lang="en-US" dirty="0" smtClean="0"/>
              <a:t>Tools: Graphs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887695" y="1562603"/>
            <a:ext cx="4402472" cy="3889382"/>
            <a:chOff x="2560221" y="1847261"/>
            <a:chExt cx="3805930" cy="3889382"/>
          </a:xfrm>
        </p:grpSpPr>
        <p:grpSp>
          <p:nvGrpSpPr>
            <p:cNvPr id="16" name="Group 15"/>
            <p:cNvGrpSpPr/>
            <p:nvPr/>
          </p:nvGrpSpPr>
          <p:grpSpPr>
            <a:xfrm>
              <a:off x="2560221" y="2432338"/>
              <a:ext cx="3805930" cy="3304305"/>
              <a:chOff x="519545" y="2140527"/>
              <a:chExt cx="3805930" cy="3304305"/>
            </a:xfrm>
          </p:grpSpPr>
          <p:sp>
            <p:nvSpPr>
              <p:cNvPr id="17" name="Rounded Rectangle 16"/>
              <p:cNvSpPr/>
              <p:nvPr/>
            </p:nvSpPr>
            <p:spPr>
              <a:xfrm>
                <a:off x="519545" y="2140527"/>
                <a:ext cx="1859958" cy="1610589"/>
              </a:xfrm>
              <a:prstGeom prst="roundRect">
                <a:avLst>
                  <a:gd name="adj" fmla="val 10705"/>
                </a:avLst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High </a:t>
                </a:r>
                <a:r>
                  <a:rPr lang="en-GB" sz="2000" b="1" dirty="0" smtClean="0">
                    <a:solidFill>
                      <a:schemeClr val="tx2">
                        <a:lumMod val="50000"/>
                      </a:schemeClr>
                    </a:solidFill>
                  </a:rPr>
                  <a:t>Impact </a:t>
                </a:r>
              </a:p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Low Effort </a:t>
                </a:r>
                <a:endParaRPr lang="en-GB" sz="2000" dirty="0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2465517" y="2140527"/>
                <a:ext cx="1859958" cy="1610589"/>
              </a:xfrm>
              <a:prstGeom prst="roundRect">
                <a:avLst>
                  <a:gd name="adj" fmla="val 10705"/>
                </a:avLst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High </a:t>
                </a:r>
                <a:r>
                  <a:rPr lang="en-GB" sz="2000" b="1" dirty="0" smtClean="0">
                    <a:solidFill>
                      <a:schemeClr val="tx2">
                        <a:lumMod val="50000"/>
                      </a:schemeClr>
                    </a:solidFill>
                  </a:rPr>
                  <a:t>Impact </a:t>
                </a:r>
              </a:p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High Effort </a:t>
                </a:r>
                <a:endParaRPr lang="en-GB" sz="2000" dirty="0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519545" y="3834243"/>
                <a:ext cx="1859958" cy="1610589"/>
              </a:xfrm>
              <a:prstGeom prst="roundRect">
                <a:avLst>
                  <a:gd name="adj" fmla="val 10705"/>
                </a:avLst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Low </a:t>
                </a:r>
                <a:r>
                  <a:rPr lang="en-GB" sz="2000" b="1" dirty="0" smtClean="0">
                    <a:solidFill>
                      <a:schemeClr val="tx2">
                        <a:lumMod val="50000"/>
                      </a:schemeClr>
                    </a:solidFill>
                  </a:rPr>
                  <a:t>Impact </a:t>
                </a:r>
              </a:p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Low Effort </a:t>
                </a:r>
                <a:endParaRPr lang="en-GB" sz="2000" dirty="0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0" name="Rounded Rectangle 19"/>
              <p:cNvSpPr/>
              <p:nvPr/>
            </p:nvSpPr>
            <p:spPr>
              <a:xfrm>
                <a:off x="2465517" y="3834243"/>
                <a:ext cx="1859958" cy="1610589"/>
              </a:xfrm>
              <a:prstGeom prst="roundRect">
                <a:avLst>
                  <a:gd name="adj" fmla="val 10705"/>
                </a:avLst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Low </a:t>
                </a:r>
                <a:r>
                  <a:rPr lang="en-GB" sz="2000" b="1" dirty="0" smtClean="0">
                    <a:solidFill>
                      <a:schemeClr val="tx2">
                        <a:lumMod val="50000"/>
                      </a:schemeClr>
                    </a:solidFill>
                  </a:rPr>
                  <a:t>Impact </a:t>
                </a:r>
              </a:p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High Effort </a:t>
                </a:r>
                <a:endParaRPr lang="en-GB" sz="2000" dirty="0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3596849" y="1847261"/>
              <a:ext cx="13251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/>
                <a:t>Impact vs Effort</a:t>
              </a:r>
              <a:endParaRPr lang="en-GB" b="1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660443" y="1562603"/>
            <a:ext cx="4424500" cy="3889382"/>
            <a:chOff x="4787319" y="1847261"/>
            <a:chExt cx="3824973" cy="3889382"/>
          </a:xfrm>
        </p:grpSpPr>
        <p:grpSp>
          <p:nvGrpSpPr>
            <p:cNvPr id="15" name="Group 14"/>
            <p:cNvGrpSpPr/>
            <p:nvPr/>
          </p:nvGrpSpPr>
          <p:grpSpPr>
            <a:xfrm>
              <a:off x="4787319" y="2432338"/>
              <a:ext cx="3824973" cy="3304305"/>
              <a:chOff x="4672445" y="2140527"/>
              <a:chExt cx="3824973" cy="3304305"/>
            </a:xfrm>
          </p:grpSpPr>
          <p:sp>
            <p:nvSpPr>
              <p:cNvPr id="11" name="Rounded Rectangle 10"/>
              <p:cNvSpPr/>
              <p:nvPr/>
            </p:nvSpPr>
            <p:spPr>
              <a:xfrm>
                <a:off x="4672445" y="2140527"/>
                <a:ext cx="1859958" cy="1610589"/>
              </a:xfrm>
              <a:prstGeom prst="roundRect">
                <a:avLst>
                  <a:gd name="adj" fmla="val 10705"/>
                </a:avLst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High </a:t>
                </a:r>
                <a:r>
                  <a:rPr lang="en-GB" sz="2000" b="1" dirty="0" smtClean="0">
                    <a:solidFill>
                      <a:schemeClr val="tx2">
                        <a:lumMod val="50000"/>
                      </a:schemeClr>
                    </a:solidFill>
                  </a:rPr>
                  <a:t>Novelty</a:t>
                </a:r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 factor</a:t>
                </a:r>
              </a:p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Low Effort </a:t>
                </a:r>
                <a:endParaRPr lang="en-GB" sz="2000" dirty="0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2" name="Rounded Rectangle 11"/>
              <p:cNvSpPr/>
              <p:nvPr/>
            </p:nvSpPr>
            <p:spPr>
              <a:xfrm>
                <a:off x="6627069" y="2140527"/>
                <a:ext cx="1859958" cy="1610589"/>
              </a:xfrm>
              <a:prstGeom prst="roundRect">
                <a:avLst>
                  <a:gd name="adj" fmla="val 10705"/>
                </a:avLst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High </a:t>
                </a:r>
                <a:r>
                  <a:rPr lang="en-GB" sz="2000" b="1" dirty="0" smtClean="0">
                    <a:solidFill>
                      <a:schemeClr val="tx2">
                        <a:lumMod val="50000"/>
                      </a:schemeClr>
                    </a:solidFill>
                  </a:rPr>
                  <a:t>Novelty</a:t>
                </a:r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 factor</a:t>
                </a:r>
              </a:p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High Effort </a:t>
                </a:r>
                <a:endParaRPr lang="en-GB" sz="2000" dirty="0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" name="Rounded Rectangle 12"/>
              <p:cNvSpPr/>
              <p:nvPr/>
            </p:nvSpPr>
            <p:spPr>
              <a:xfrm>
                <a:off x="4682836" y="3834243"/>
                <a:ext cx="1859958" cy="1610589"/>
              </a:xfrm>
              <a:prstGeom prst="roundRect">
                <a:avLst>
                  <a:gd name="adj" fmla="val 10705"/>
                </a:avLst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Low </a:t>
                </a:r>
                <a:r>
                  <a:rPr lang="en-GB" sz="2000" b="1" dirty="0" smtClean="0">
                    <a:solidFill>
                      <a:schemeClr val="tx2">
                        <a:lumMod val="50000"/>
                      </a:schemeClr>
                    </a:solidFill>
                  </a:rPr>
                  <a:t>Novelty</a:t>
                </a:r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 factor</a:t>
                </a:r>
              </a:p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Low Effort </a:t>
                </a:r>
                <a:endParaRPr lang="en-GB" sz="2000" dirty="0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6637460" y="3834243"/>
                <a:ext cx="1859958" cy="1610589"/>
              </a:xfrm>
              <a:prstGeom prst="roundRect">
                <a:avLst>
                  <a:gd name="adj" fmla="val 10705"/>
                </a:avLst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Low </a:t>
                </a:r>
                <a:r>
                  <a:rPr lang="en-GB" sz="2000" b="1" dirty="0" smtClean="0">
                    <a:solidFill>
                      <a:schemeClr val="tx2">
                        <a:lumMod val="50000"/>
                      </a:schemeClr>
                    </a:solidFill>
                  </a:rPr>
                  <a:t>Novelty</a:t>
                </a:r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 factor</a:t>
                </a:r>
              </a:p>
              <a:p>
                <a:pPr algn="ctr"/>
                <a:r>
                  <a:rPr lang="en-GB" sz="2000" dirty="0" smtClean="0">
                    <a:solidFill>
                      <a:schemeClr val="tx2">
                        <a:lumMod val="50000"/>
                      </a:schemeClr>
                    </a:solidFill>
                  </a:rPr>
                  <a:t>High Effort </a:t>
                </a:r>
                <a:endParaRPr lang="en-GB" sz="2000" dirty="0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5702565" y="1847261"/>
              <a:ext cx="13984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/>
                <a:t>Novelty vs Effort</a:t>
              </a:r>
              <a:endParaRPr lang="en-GB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92975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7.40741E-7 L -0.22656 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33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adomenikou\Desktop\Royalty-free Images\jonathan-simcoe-88013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52"/>
          <a:stretch/>
        </p:blipFill>
        <p:spPr bwMode="auto">
          <a:xfrm>
            <a:off x="2958870" y="1171300"/>
            <a:ext cx="6457785" cy="4638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5"/>
            <a:ext cx="11552582" cy="678671"/>
          </a:xfrm>
        </p:spPr>
        <p:txBody>
          <a:bodyPr/>
          <a:lstStyle/>
          <a:p>
            <a:r>
              <a:rPr lang="en-US" dirty="0" smtClean="0"/>
              <a:t>Tools: 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690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936381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Time’s up!</a:t>
            </a:r>
            <a:endParaRPr lang="en-GB" sz="8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803267" y="2296198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1 min left</a:t>
            </a:r>
            <a:endParaRPr lang="en-GB" sz="8000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790568" y="2301253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2</a:t>
            </a:r>
            <a:r>
              <a:rPr lang="en-GB" sz="8000" dirty="0">
                <a:latin typeface="+mj-lt"/>
              </a:rPr>
              <a:t> </a:t>
            </a:r>
            <a:r>
              <a:rPr lang="en-GB" sz="8000" dirty="0" smtClean="0">
                <a:latin typeface="+mj-lt"/>
              </a:rPr>
              <a:t>mins left</a:t>
            </a:r>
            <a:endParaRPr lang="en-GB" sz="8000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03267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>
                <a:latin typeface="+mj-lt"/>
              </a:rPr>
              <a:t>3</a:t>
            </a:r>
            <a:r>
              <a:rPr lang="en-GB" sz="8000" dirty="0" smtClean="0">
                <a:latin typeface="+mj-lt"/>
              </a:rPr>
              <a:t> mins left</a:t>
            </a:r>
            <a:endParaRPr lang="en-GB" sz="8000" dirty="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98919" y="2301252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4 mins left</a:t>
            </a:r>
            <a:endParaRPr lang="en-GB" sz="80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796680" y="2300375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>
                <a:latin typeface="+mj-lt"/>
              </a:rPr>
              <a:t>5</a:t>
            </a:r>
            <a:r>
              <a:rPr lang="en-GB" sz="8000" dirty="0" smtClean="0">
                <a:latin typeface="+mj-lt"/>
              </a:rPr>
              <a:t> mins left</a:t>
            </a:r>
            <a:endParaRPr lang="en-GB" sz="80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05148" y="2296197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6 mins left</a:t>
            </a:r>
            <a:endParaRPr lang="en-GB" sz="8000" dirty="0">
              <a:latin typeface="+mj-l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03264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7 mins left</a:t>
            </a:r>
            <a:endParaRPr lang="en-GB" sz="8000" dirty="0">
              <a:latin typeface="+mj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792448" y="230720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8 mins left</a:t>
            </a:r>
            <a:endParaRPr lang="en-GB" sz="80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790565" y="230720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9 mins left</a:t>
            </a:r>
            <a:endParaRPr lang="en-GB" sz="80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434967" y="2305721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10 mins left</a:t>
            </a:r>
            <a:endParaRPr lang="en-GB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662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00"/>
                            </p:stCondLst>
                            <p:childTnLst>
                              <p:par>
                                <p:cTn id="20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60000"/>
                            </p:stCondLst>
                            <p:childTnLst>
                              <p:par>
                                <p:cTn id="23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20000"/>
                            </p:stCondLst>
                            <p:childTnLst>
                              <p:par>
                                <p:cTn id="26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80000"/>
                            </p:stCondLst>
                            <p:childTnLst>
                              <p:par>
                                <p:cTn id="29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40000"/>
                            </p:stCondLst>
                            <p:childTnLst>
                              <p:par>
                                <p:cTn id="32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omenikou\Downloads\note-2527458_192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745" y="905955"/>
            <a:ext cx="9194785" cy="5308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3" y="365127"/>
            <a:ext cx="11552583" cy="54082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One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66704" y="2527650"/>
            <a:ext cx="1535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latin typeface="+mj-lt"/>
              </a:rPr>
              <a:t>Meets my </a:t>
            </a:r>
            <a:r>
              <a:rPr lang="en-GB" sz="2000" b="1" dirty="0">
                <a:latin typeface="+mj-lt"/>
              </a:rPr>
              <a:t>g</a:t>
            </a:r>
            <a:r>
              <a:rPr lang="en-GB" sz="2000" b="1" dirty="0" smtClean="0">
                <a:latin typeface="+mj-lt"/>
              </a:rPr>
              <a:t>oal</a:t>
            </a:r>
            <a:endParaRPr lang="en-GB" sz="20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7190" y="2402824"/>
            <a:ext cx="16317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latin typeface="+mj-lt"/>
              </a:rPr>
              <a:t>I’m passionate about</a:t>
            </a:r>
            <a:endParaRPr lang="en-GB" sz="2000" b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008580" y="2423740"/>
            <a:ext cx="15357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 smtClean="0">
                <a:latin typeface="+mj-lt"/>
              </a:rPr>
              <a:t>I’m willing to put effort into</a:t>
            </a:r>
            <a:endParaRPr lang="en-GB" sz="2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1848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&lt;/Refining&gt;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40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61418"/>
          </a:xfrm>
        </p:spPr>
        <p:txBody>
          <a:bodyPr/>
          <a:lstStyle/>
          <a:p>
            <a:r>
              <a:rPr lang="en-US" dirty="0" smtClean="0"/>
              <a:t>&lt;Planning&gt;</a:t>
            </a:r>
            <a:endParaRPr lang="en-US" dirty="0"/>
          </a:p>
        </p:txBody>
      </p:sp>
      <p:pic>
        <p:nvPicPr>
          <p:cNvPr id="4" name="Picture 2" descr="C:\Users\adomenikou\Downloads\rsz_rawpixel-com-21102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1108" y="1244115"/>
            <a:ext cx="7916036" cy="4803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36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5"/>
            <a:ext cx="11552582" cy="678671"/>
          </a:xfrm>
        </p:spPr>
        <p:txBody>
          <a:bodyPr/>
          <a:lstStyle/>
          <a:p>
            <a:r>
              <a:rPr lang="en-US" dirty="0" smtClean="0"/>
              <a:t>Ideal Audience</a:t>
            </a:r>
            <a:endParaRPr lang="en-US" dirty="0"/>
          </a:p>
        </p:txBody>
      </p:sp>
      <p:pic>
        <p:nvPicPr>
          <p:cNvPr id="5122" name="Picture 2" descr="C:\Users\adomenikou\Downloads\workplace-1245776_192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183" y="1285337"/>
            <a:ext cx="7774798" cy="449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53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52792"/>
          </a:xfrm>
        </p:spPr>
        <p:txBody>
          <a:bodyPr/>
          <a:lstStyle/>
          <a:p>
            <a:r>
              <a:rPr lang="en-US" dirty="0" smtClean="0"/>
              <a:t>Potential Venue</a:t>
            </a:r>
            <a:endParaRPr lang="en-US" dirty="0"/>
          </a:p>
        </p:txBody>
      </p:sp>
      <p:pic>
        <p:nvPicPr>
          <p:cNvPr id="4098" name="Picture 2" descr="C:\Users\adomenikou\Downloads\room-2192484_192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99" b="6344"/>
          <a:stretch/>
        </p:blipFill>
        <p:spPr bwMode="auto">
          <a:xfrm>
            <a:off x="6325408" y="1556708"/>
            <a:ext cx="3971162" cy="2076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adomenikou\Downloads\iocenters-2673316_192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48" b="6743"/>
          <a:stretch/>
        </p:blipFill>
        <p:spPr bwMode="auto">
          <a:xfrm>
            <a:off x="1897086" y="1566233"/>
            <a:ext cx="3988104" cy="2076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adomenikou\Downloads\event-1597531_1920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44" b="6595"/>
          <a:stretch/>
        </p:blipFill>
        <p:spPr bwMode="auto">
          <a:xfrm>
            <a:off x="3994031" y="3804608"/>
            <a:ext cx="4316958" cy="2076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043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5"/>
            <a:ext cx="11552582" cy="678671"/>
          </a:xfrm>
        </p:spPr>
        <p:txBody>
          <a:bodyPr/>
          <a:lstStyle/>
          <a:p>
            <a:r>
              <a:rPr lang="en-US" dirty="0" smtClean="0"/>
              <a:t>Format</a:t>
            </a:r>
            <a:endParaRPr lang="en-US" dirty="0"/>
          </a:p>
        </p:txBody>
      </p:sp>
      <p:pic>
        <p:nvPicPr>
          <p:cNvPr id="2051" name="Picture 3" descr="C:\Users\adomenikou\Downloads\classroom-2093746_1280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1" b="12387"/>
          <a:stretch/>
        </p:blipFill>
        <p:spPr bwMode="auto">
          <a:xfrm>
            <a:off x="6243220" y="1371543"/>
            <a:ext cx="4008226" cy="2176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adomenikou\Downloads\25388890604_fd1ef9f8e8_k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0"/>
          <a:stretch/>
        </p:blipFill>
        <p:spPr bwMode="auto">
          <a:xfrm>
            <a:off x="1966822" y="1371544"/>
            <a:ext cx="4015052" cy="2176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adomenikou\Downloads\25926728161_9d529d4ba7_k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59"/>
          <a:stretch/>
        </p:blipFill>
        <p:spPr bwMode="auto">
          <a:xfrm>
            <a:off x="4067839" y="3638493"/>
            <a:ext cx="4022368" cy="218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393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5"/>
            <a:ext cx="11552582" cy="670045"/>
          </a:xfrm>
        </p:spPr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pic>
        <p:nvPicPr>
          <p:cNvPr id="1026" name="Picture 2" descr="C:\Users\adomenikou\Desktop\Royalty-free Images\pla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085" y="1209677"/>
            <a:ext cx="8188125" cy="5010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3"/>
          <p:cNvSpPr>
            <a:spLocks noGrp="1"/>
          </p:cNvSpPr>
          <p:nvPr>
            <p:ph idx="4294967295"/>
          </p:nvPr>
        </p:nvSpPr>
        <p:spPr>
          <a:xfrm>
            <a:off x="2182484" y="1825626"/>
            <a:ext cx="8554790" cy="4215411"/>
          </a:xfrm>
          <a:prstGeom prst="rect">
            <a:avLst/>
          </a:prstGeom>
        </p:spPr>
        <p:txBody>
          <a:bodyPr/>
          <a:lstStyle/>
          <a:p>
            <a:endParaRPr lang="en-US" b="0" dirty="0" smtClean="0"/>
          </a:p>
          <a:p>
            <a:pPr lvl="1"/>
            <a:r>
              <a:rPr lang="en-US" b="1" dirty="0" smtClean="0"/>
              <a:t>Goal</a:t>
            </a:r>
            <a:r>
              <a:rPr lang="en-US" dirty="0" smtClean="0"/>
              <a:t> </a:t>
            </a:r>
            <a:r>
              <a:rPr lang="en-US" b="1" dirty="0" smtClean="0"/>
              <a:t>Setting</a:t>
            </a:r>
          </a:p>
          <a:p>
            <a:pPr lvl="1"/>
            <a:r>
              <a:rPr lang="en-US" b="1" dirty="0" smtClean="0"/>
              <a:t>Brainstorming</a:t>
            </a:r>
          </a:p>
          <a:p>
            <a:pPr lvl="1"/>
            <a:r>
              <a:rPr lang="en-US" b="1" dirty="0" smtClean="0"/>
              <a:t>Refining</a:t>
            </a:r>
          </a:p>
          <a:p>
            <a:pPr lvl="1"/>
            <a:r>
              <a:rPr lang="en-US" b="1" dirty="0" smtClean="0"/>
              <a:t>Planning</a:t>
            </a:r>
          </a:p>
          <a:p>
            <a:pPr lvl="1"/>
            <a:r>
              <a:rPr lang="en-US" b="1" dirty="0" smtClean="0"/>
              <a:t>Commit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4531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61418"/>
          </a:xfrm>
        </p:spPr>
        <p:txBody>
          <a:bodyPr/>
          <a:lstStyle/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2116492" y="1234985"/>
            <a:ext cx="5586501" cy="3272192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chemeClr val="tx1"/>
                </a:solidFill>
              </a:rPr>
              <a:t>Promise </a:t>
            </a:r>
            <a:r>
              <a:rPr lang="en-GB" sz="2800" dirty="0" smtClean="0">
                <a:solidFill>
                  <a:schemeClr val="tx1"/>
                </a:solidFill>
              </a:rPr>
              <a:t>benefits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chemeClr val="tx1"/>
                </a:solidFill>
              </a:rPr>
              <a:t>Promise a </a:t>
            </a:r>
            <a:r>
              <a:rPr lang="en-GB" sz="2800" dirty="0" smtClean="0">
                <a:solidFill>
                  <a:schemeClr val="tx1"/>
                </a:solidFill>
              </a:rPr>
              <a:t>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chemeClr val="tx1"/>
                </a:solidFill>
              </a:rPr>
              <a:t>Use the </a:t>
            </a:r>
            <a:r>
              <a:rPr lang="en-GB" sz="2800" dirty="0" smtClean="0">
                <a:solidFill>
                  <a:schemeClr val="tx1"/>
                </a:solidFill>
              </a:rPr>
              <a:t>number</a:t>
            </a:r>
            <a:r>
              <a:rPr lang="en-GB" sz="2800" b="0" dirty="0" smtClean="0">
                <a:solidFill>
                  <a:schemeClr val="tx1"/>
                </a:solidFill>
              </a:rPr>
              <a:t> 3 at the front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chemeClr val="tx1"/>
                </a:solidFill>
              </a:rPr>
              <a:t>Provoke </a:t>
            </a:r>
            <a:r>
              <a:rPr lang="en-GB" sz="2800" dirty="0" smtClean="0">
                <a:solidFill>
                  <a:schemeClr val="tx1"/>
                </a:solidFill>
              </a:rPr>
              <a:t>curiosity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chemeClr val="tx1"/>
                </a:solidFill>
              </a:rPr>
              <a:t>Evoke </a:t>
            </a:r>
            <a:r>
              <a:rPr lang="en-GB" sz="2800" dirty="0" smtClean="0">
                <a:solidFill>
                  <a:schemeClr val="tx1"/>
                </a:solidFill>
              </a:rPr>
              <a:t>concern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chemeClr val="tx1"/>
                </a:solidFill>
              </a:rPr>
              <a:t>Add </a:t>
            </a:r>
            <a:r>
              <a:rPr lang="en-GB" sz="2800" dirty="0" smtClean="0">
                <a:solidFill>
                  <a:schemeClr val="tx1"/>
                </a:solidFill>
              </a:rPr>
              <a:t>contrast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0" dirty="0" smtClean="0">
                <a:solidFill>
                  <a:schemeClr val="tx1"/>
                </a:solidFill>
              </a:rPr>
              <a:t>Imply </a:t>
            </a:r>
            <a:r>
              <a:rPr lang="en-GB" sz="2800" dirty="0" smtClean="0">
                <a:solidFill>
                  <a:schemeClr val="tx1"/>
                </a:solidFill>
              </a:rPr>
              <a:t>privileged</a:t>
            </a:r>
            <a:r>
              <a:rPr lang="en-GB" sz="2800" b="0" dirty="0" smtClean="0">
                <a:solidFill>
                  <a:schemeClr val="tx1"/>
                </a:solidFill>
              </a:rPr>
              <a:t> information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tx1"/>
                </a:solidFill>
              </a:rPr>
              <a:t>Mix</a:t>
            </a:r>
            <a:r>
              <a:rPr lang="en-GB" sz="2800" b="0" dirty="0" smtClean="0">
                <a:solidFill>
                  <a:schemeClr val="tx1"/>
                </a:solidFill>
              </a:rPr>
              <a:t> and match</a:t>
            </a:r>
            <a:endParaRPr lang="en-GB" sz="2800" b="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62500" y="5809566"/>
            <a:ext cx="5146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Source</a:t>
            </a:r>
            <a:r>
              <a:rPr lang="en-GB" sz="1200" dirty="0"/>
              <a:t>: http://www.speakingaboutpresenting.com/content/presentation-title/</a:t>
            </a:r>
          </a:p>
        </p:txBody>
      </p:sp>
    </p:spTree>
    <p:extLst>
      <p:ext uri="{BB962C8B-B14F-4D97-AF65-F5344CB8AC3E}">
        <p14:creationId xmlns:p14="http://schemas.microsoft.com/office/powerpoint/2010/main" val="879218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694853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Time’s up!</a:t>
            </a:r>
            <a:endParaRPr lang="en-GB" sz="8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61739" y="2296198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1 min left</a:t>
            </a:r>
            <a:endParaRPr lang="en-GB" sz="8000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549040" y="2301253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2</a:t>
            </a:r>
            <a:r>
              <a:rPr lang="en-GB" sz="8000" dirty="0">
                <a:latin typeface="+mj-lt"/>
              </a:rPr>
              <a:t> </a:t>
            </a:r>
            <a:r>
              <a:rPr lang="en-GB" sz="8000" dirty="0" smtClean="0">
                <a:latin typeface="+mj-lt"/>
              </a:rPr>
              <a:t>mins left</a:t>
            </a:r>
            <a:endParaRPr lang="en-GB" sz="8000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61739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>
                <a:latin typeface="+mj-lt"/>
              </a:rPr>
              <a:t>3</a:t>
            </a:r>
            <a:r>
              <a:rPr lang="en-GB" sz="8000" dirty="0" smtClean="0">
                <a:latin typeface="+mj-lt"/>
              </a:rPr>
              <a:t> mins left</a:t>
            </a:r>
            <a:endParaRPr lang="en-GB" sz="8000" dirty="0">
              <a:latin typeface="+mj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57391" y="2301252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4 mins left</a:t>
            </a:r>
            <a:endParaRPr lang="en-GB" sz="8000" dirty="0"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55152" y="2300375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>
                <a:latin typeface="+mj-lt"/>
              </a:rPr>
              <a:t>5</a:t>
            </a:r>
            <a:r>
              <a:rPr lang="en-GB" sz="8000" dirty="0" smtClean="0">
                <a:latin typeface="+mj-lt"/>
              </a:rPr>
              <a:t> mins left</a:t>
            </a:r>
            <a:endParaRPr lang="en-GB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204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00"/>
                            </p:stCondLst>
                            <p:childTnLst>
                              <p:par>
                                <p:cTn id="14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00"/>
                            </p:stCondLst>
                            <p:childTnLst>
                              <p:par>
                                <p:cTn id="20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&lt;Abstract/&gt;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19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&lt;/Planning&gt;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8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61418"/>
          </a:xfrm>
        </p:spPr>
        <p:txBody>
          <a:bodyPr/>
          <a:lstStyle/>
          <a:p>
            <a:r>
              <a:rPr lang="en-US" dirty="0" smtClean="0"/>
              <a:t>&lt;Commit&gt;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4294967295"/>
          </p:nvPr>
        </p:nvSpPr>
        <p:spPr>
          <a:xfrm>
            <a:off x="966158" y="1515075"/>
            <a:ext cx="10990742" cy="4215411"/>
          </a:xfrm>
          <a:prstGeom prst="rect">
            <a:avLst/>
          </a:prstGeom>
        </p:spPr>
        <p:txBody>
          <a:bodyPr/>
          <a:lstStyle/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Tweet</a:t>
            </a:r>
            <a:r>
              <a:rPr lang="en-US" sz="2800" b="0" dirty="0">
                <a:solidFill>
                  <a:schemeClr val="tx1"/>
                </a:solidFill>
              </a:rPr>
              <a:t> your topic to </a:t>
            </a:r>
            <a:r>
              <a:rPr lang="en-US" sz="2800" b="0" dirty="0" smtClean="0">
                <a:solidFill>
                  <a:srgbClr val="00B0F0"/>
                </a:solidFill>
              </a:rPr>
              <a:t>@</a:t>
            </a:r>
            <a:r>
              <a:rPr lang="en-US" sz="2800" b="0" dirty="0" err="1" smtClean="0">
                <a:solidFill>
                  <a:srgbClr val="00B0F0"/>
                </a:solidFill>
              </a:rPr>
              <a:t>mynexttalk</a:t>
            </a:r>
            <a:endParaRPr lang="en-US" sz="2800" b="0" dirty="0">
              <a:solidFill>
                <a:srgbClr val="00B0F0"/>
              </a:solidFill>
            </a:endParaRPr>
          </a:p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sym typeface="Wingdings" panose="05000000000000000000" pitchFamily="2" charset="2"/>
              </a:rPr>
              <a:t>Share</a:t>
            </a:r>
            <a:r>
              <a:rPr lang="en-US" sz="2800" b="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2800" dirty="0">
                <a:solidFill>
                  <a:schemeClr val="tx1"/>
                </a:solidFill>
                <a:sym typeface="Wingdings" panose="05000000000000000000" pitchFamily="2" charset="2"/>
              </a:rPr>
              <a:t>contacts</a:t>
            </a:r>
            <a:r>
              <a:rPr lang="en-US" sz="2800" b="0" dirty="0">
                <a:solidFill>
                  <a:schemeClr val="tx1"/>
                </a:solidFill>
                <a:sym typeface="Wingdings" panose="05000000000000000000" pitchFamily="2" charset="2"/>
              </a:rPr>
              <a:t> with people around you</a:t>
            </a:r>
          </a:p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sym typeface="Wingdings" panose="05000000000000000000" pitchFamily="2" charset="2"/>
              </a:rPr>
              <a:t>Resources/materials</a:t>
            </a:r>
            <a:r>
              <a:rPr lang="en-US" sz="2800" b="0" dirty="0" smtClean="0">
                <a:solidFill>
                  <a:schemeClr val="tx1"/>
                </a:solidFill>
                <a:sym typeface="Wingdings" panose="05000000000000000000" pitchFamily="2" charset="2"/>
              </a:rPr>
              <a:t> on </a:t>
            </a:r>
            <a:r>
              <a:rPr lang="en-US" sz="2800" b="0" dirty="0" smtClean="0">
                <a:solidFill>
                  <a:srgbClr val="00B0F0"/>
                </a:solidFill>
                <a:sym typeface="Wingdings" panose="05000000000000000000" pitchFamily="2" charset="2"/>
              </a:rPr>
              <a:t>github.com/</a:t>
            </a:r>
            <a:r>
              <a:rPr lang="en-US" sz="2800" b="0" dirty="0" err="1" smtClean="0">
                <a:solidFill>
                  <a:srgbClr val="00B0F0"/>
                </a:solidFill>
                <a:sym typeface="Wingdings" panose="05000000000000000000" pitchFamily="2" charset="2"/>
              </a:rPr>
              <a:t>bloomberg</a:t>
            </a:r>
            <a:r>
              <a:rPr lang="en-US" sz="2800" b="0" dirty="0" smtClean="0">
                <a:solidFill>
                  <a:srgbClr val="00B0F0"/>
                </a:solidFill>
                <a:sym typeface="Wingdings" panose="05000000000000000000" pitchFamily="2" charset="2"/>
              </a:rPr>
              <a:t>/</a:t>
            </a:r>
            <a:r>
              <a:rPr lang="en-US" sz="2800" b="0" dirty="0" err="1" smtClean="0">
                <a:solidFill>
                  <a:srgbClr val="00B0F0"/>
                </a:solidFill>
                <a:sym typeface="Wingdings" panose="05000000000000000000" pitchFamily="2" charset="2"/>
              </a:rPr>
              <a:t>mynexttalk</a:t>
            </a:r>
            <a:endParaRPr lang="en-US" sz="2800" b="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020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566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87298"/>
          </a:xfrm>
        </p:spPr>
        <p:txBody>
          <a:bodyPr/>
          <a:lstStyle/>
          <a:p>
            <a:r>
              <a:rPr lang="en-GB" dirty="0" smtClean="0"/>
              <a:t>Pair up!</a:t>
            </a:r>
            <a:endParaRPr lang="en-GB" dirty="0"/>
          </a:p>
        </p:txBody>
      </p:sp>
      <p:pic>
        <p:nvPicPr>
          <p:cNvPr id="5122" name="Picture 2" descr="C:\Users\adomenikou\Downloads\rsz_corinne-kutz-157291 (1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5833" y="1112809"/>
            <a:ext cx="8358997" cy="515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10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58789" y="2292261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Time’s up!</a:t>
            </a:r>
            <a:endParaRPr lang="en-GB" sz="8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25675" y="2286670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1 min left</a:t>
            </a:r>
            <a:endParaRPr lang="en-GB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8189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61418"/>
          </a:xfrm>
        </p:spPr>
        <p:txBody>
          <a:bodyPr/>
          <a:lstStyle/>
          <a:p>
            <a:r>
              <a:rPr lang="en-US" dirty="0" smtClean="0"/>
              <a:t>&lt;Goal&gt;</a:t>
            </a:r>
            <a:endParaRPr lang="en-US" dirty="0"/>
          </a:p>
        </p:txBody>
      </p:sp>
      <p:pic>
        <p:nvPicPr>
          <p:cNvPr id="1026" name="Picture 2" descr="C:\Users\adomenikou\Downloads\rsz_target-15060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1055" y="1155941"/>
            <a:ext cx="8695822" cy="508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96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15617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Time’s up!</a:t>
            </a:r>
            <a:endParaRPr lang="en-GB" sz="8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682503" y="2296198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1 min left</a:t>
            </a:r>
            <a:endParaRPr lang="en-GB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08286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18052" y="365126"/>
            <a:ext cx="11552582" cy="661418"/>
          </a:xfrm>
        </p:spPr>
        <p:txBody>
          <a:bodyPr/>
          <a:lstStyle/>
          <a:p>
            <a:r>
              <a:rPr lang="en-US" dirty="0" smtClean="0"/>
              <a:t>Some Goals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4294967295"/>
          </p:nvPr>
        </p:nvSpPr>
        <p:spPr>
          <a:xfrm>
            <a:off x="1911645" y="1514004"/>
            <a:ext cx="5138776" cy="3388722"/>
          </a:xfrm>
          <a:prstGeom prst="rect">
            <a:avLst/>
          </a:prstGeom>
          <a:solidFill>
            <a:schemeClr val="bg1">
              <a:alpha val="51000"/>
            </a:schemeClr>
          </a:solidFill>
        </p:spPr>
        <p:txBody>
          <a:bodyPr>
            <a:normAutofit lnSpcReduction="10000"/>
          </a:bodyPr>
          <a:lstStyle/>
          <a:p>
            <a:pPr lvl="1"/>
            <a:r>
              <a:rPr lang="en-US" b="1" dirty="0" smtClean="0"/>
              <a:t>Improve </a:t>
            </a:r>
            <a:r>
              <a:rPr lang="en-US" b="1" dirty="0"/>
              <a:t>public speaking </a:t>
            </a:r>
            <a:endParaRPr lang="en-US" b="1" dirty="0" smtClean="0"/>
          </a:p>
          <a:p>
            <a:pPr lvl="1"/>
            <a:r>
              <a:rPr lang="en-US" b="1" dirty="0" smtClean="0"/>
              <a:t>Recruit people</a:t>
            </a:r>
          </a:p>
          <a:p>
            <a:pPr lvl="1"/>
            <a:r>
              <a:rPr lang="en-US" b="1" dirty="0" smtClean="0"/>
              <a:t>Share passion</a:t>
            </a:r>
          </a:p>
          <a:p>
            <a:pPr lvl="1"/>
            <a:r>
              <a:rPr lang="en-US" b="1" dirty="0" smtClean="0"/>
              <a:t>Influence </a:t>
            </a:r>
            <a:r>
              <a:rPr lang="en-US" b="1" dirty="0"/>
              <a:t>people </a:t>
            </a:r>
            <a:endParaRPr lang="en-US" b="1" dirty="0" smtClean="0"/>
          </a:p>
          <a:p>
            <a:pPr lvl="1"/>
            <a:r>
              <a:rPr lang="en-US" b="1" dirty="0" smtClean="0"/>
              <a:t>Share </a:t>
            </a:r>
            <a:r>
              <a:rPr lang="en-US" b="1" dirty="0"/>
              <a:t>knowledge </a:t>
            </a:r>
            <a:endParaRPr lang="en-US" b="1" dirty="0" smtClean="0"/>
          </a:p>
          <a:p>
            <a:pPr lvl="1"/>
            <a:r>
              <a:rPr lang="en-US" b="1" dirty="0" smtClean="0"/>
              <a:t>Establish expertise</a:t>
            </a:r>
          </a:p>
          <a:p>
            <a:pPr lvl="1"/>
            <a:r>
              <a:rPr lang="en-US" b="1" dirty="0" smtClean="0"/>
              <a:t>Career </a:t>
            </a:r>
            <a:r>
              <a:rPr lang="en-US" b="1" dirty="0"/>
              <a:t>development </a:t>
            </a:r>
            <a:endParaRPr lang="en-US" b="1" dirty="0" smtClean="0"/>
          </a:p>
          <a:p>
            <a:pPr lvl="1"/>
            <a:r>
              <a:rPr lang="en-US" b="1" dirty="0" smtClean="0"/>
              <a:t>Learn/teach </a:t>
            </a:r>
            <a:r>
              <a:rPr lang="en-US" b="1" dirty="0"/>
              <a:t>new </a:t>
            </a:r>
            <a:r>
              <a:rPr lang="en-US" b="1" dirty="0" smtClean="0"/>
              <a:t>tech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17680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3875999" y="2301789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Time’s up!</a:t>
            </a:r>
            <a:endParaRPr lang="en-GB" sz="80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42885" y="2296198"/>
            <a:ext cx="7372471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8000" dirty="0" smtClean="0">
                <a:latin typeface="+mj-lt"/>
              </a:rPr>
              <a:t>1 min left</a:t>
            </a:r>
            <a:endParaRPr lang="en-GB" sz="8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7725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theme/theme1.xml><?xml version="1.0" encoding="utf-8"?>
<a:theme xmlns:a="http://schemas.openxmlformats.org/drawingml/2006/main" name="AnitaBorg">
  <a:themeElements>
    <a:clrScheme name="AnitaBorg Brilliant">
      <a:dk1>
        <a:srgbClr val="0C141A"/>
      </a:dk1>
      <a:lt1>
        <a:sysClr val="window" lastClr="FFFFFF"/>
      </a:lt1>
      <a:dk2>
        <a:srgbClr val="0E4A76"/>
      </a:dk2>
      <a:lt2>
        <a:srgbClr val="C8E5D1"/>
      </a:lt2>
      <a:accent1>
        <a:srgbClr val="46ABE5"/>
      </a:accent1>
      <a:accent2>
        <a:srgbClr val="870E5D"/>
      </a:accent2>
      <a:accent3>
        <a:srgbClr val="E9292A"/>
      </a:accent3>
      <a:accent4>
        <a:srgbClr val="76797B"/>
      </a:accent4>
      <a:accent5>
        <a:srgbClr val="B4D327"/>
      </a:accent5>
      <a:accent6>
        <a:srgbClr val="F48522"/>
      </a:accent6>
      <a:hlink>
        <a:srgbClr val="48B69A"/>
      </a:hlink>
      <a:folHlink>
        <a:srgbClr val="76797B"/>
      </a:folHlink>
    </a:clrScheme>
    <a:fontScheme name="AnitaBorg">
      <a:majorFont>
        <a:latin typeface="Franklin Gothic Medium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332</Words>
  <Application>Microsoft Macintosh PowerPoint</Application>
  <PresentationFormat>Widescreen</PresentationFormat>
  <Paragraphs>120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.HelveticaNeueDeskInterface-Regular</vt:lpstr>
      <vt:lpstr>Arial</vt:lpstr>
      <vt:lpstr>Calibri</vt:lpstr>
      <vt:lpstr>Corbel</vt:lpstr>
      <vt:lpstr>Courier New</vt:lpstr>
      <vt:lpstr>Franklin Gothic Book</vt:lpstr>
      <vt:lpstr>Franklin Gothic Medium</vt:lpstr>
      <vt:lpstr>Wingdings</vt:lpstr>
      <vt:lpstr>AnitaBorg</vt:lpstr>
      <vt:lpstr>Find Your Inner Tech Talk  in 60 Minutes</vt:lpstr>
      <vt:lpstr>Aim</vt:lpstr>
      <vt:lpstr>Plan</vt:lpstr>
      <vt:lpstr>Pair up!</vt:lpstr>
      <vt:lpstr>PowerPoint Presentation</vt:lpstr>
      <vt:lpstr>&lt;Goal&gt;</vt:lpstr>
      <vt:lpstr>PowerPoint Presentation</vt:lpstr>
      <vt:lpstr>Some Goals</vt:lpstr>
      <vt:lpstr>PowerPoint Presentation</vt:lpstr>
      <vt:lpstr>&lt;/Goal&gt;</vt:lpstr>
      <vt:lpstr>&lt;Brainstorming&gt;</vt:lpstr>
      <vt:lpstr>&lt;Card Game&gt;</vt:lpstr>
      <vt:lpstr>Rules</vt:lpstr>
      <vt:lpstr>PowerPoint Presentation</vt:lpstr>
      <vt:lpstr>&lt;/Card Game&gt;</vt:lpstr>
      <vt:lpstr>&lt;Six Boxes&gt;</vt:lpstr>
      <vt:lpstr>PowerPoint Presentation</vt:lpstr>
      <vt:lpstr>&lt;/Six Boxes&gt;</vt:lpstr>
      <vt:lpstr>&lt;/Brainstorming&gt;</vt:lpstr>
      <vt:lpstr>&lt;Refining&gt;</vt:lpstr>
      <vt:lpstr>Tools: Graphs</vt:lpstr>
      <vt:lpstr>Tools: Questions</vt:lpstr>
      <vt:lpstr>PowerPoint Presentation</vt:lpstr>
      <vt:lpstr>The One</vt:lpstr>
      <vt:lpstr>&lt;/Refining&gt;</vt:lpstr>
      <vt:lpstr>&lt;Planning&gt;</vt:lpstr>
      <vt:lpstr>Ideal Audience</vt:lpstr>
      <vt:lpstr>Potential Venue</vt:lpstr>
      <vt:lpstr>Format</vt:lpstr>
      <vt:lpstr>Title</vt:lpstr>
      <vt:lpstr>PowerPoint Presentation</vt:lpstr>
      <vt:lpstr>&lt;Abstract/&gt;</vt:lpstr>
      <vt:lpstr>&lt;/Planning&gt;</vt:lpstr>
      <vt:lpstr>&lt;Commit&gt;</vt:lpstr>
      <vt:lpstr>PowerPoint Presentation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Lindsay Nofelt</dc:creator>
  <cp:lastModifiedBy>Microsoft Office User</cp:lastModifiedBy>
  <cp:revision>47</cp:revision>
  <dcterms:created xsi:type="dcterms:W3CDTF">2017-06-13T16:31:35Z</dcterms:created>
  <dcterms:modified xsi:type="dcterms:W3CDTF">2017-11-17T05:25:34Z</dcterms:modified>
</cp:coreProperties>
</file>

<file path=docProps/thumbnail.jpeg>
</file>